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2" r:id="rId3"/>
    <p:sldId id="263" r:id="rId4"/>
    <p:sldId id="264" r:id="rId5"/>
    <p:sldId id="277" r:id="rId6"/>
    <p:sldId id="265" r:id="rId7"/>
    <p:sldId id="273" r:id="rId8"/>
    <p:sldId id="266" r:id="rId9"/>
    <p:sldId id="275" r:id="rId10"/>
    <p:sldId id="268" r:id="rId11"/>
    <p:sldId id="270" r:id="rId12"/>
    <p:sldId id="271" r:id="rId13"/>
    <p:sldId id="274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687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C5C18-CAFB-4DA1-AD8B-5F4CC2EA5FF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805D3-B81B-481D-8A2B-38DFD7FA7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28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805D3-B81B-481D-8A2B-38DFD7FA7A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50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805D3-B81B-481D-8A2B-38DFD7FA7A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73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805D3-B81B-481D-8A2B-38DFD7FA7A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09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805D3-B81B-481D-8A2B-38DFD7FA7A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80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805D3-B81B-481D-8A2B-38DFD7FA7A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40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805D3-B81B-481D-8A2B-38DFD7FA7A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84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805D3-B81B-481D-8A2B-38DFD7FA7A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91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805D3-B81B-481D-8A2B-38DFD7FA7A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25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805D3-B81B-481D-8A2B-38DFD7FA7A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21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805D3-B81B-481D-8A2B-38DFD7FA7A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92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805D3-B81B-481D-8A2B-38DFD7FA7A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50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805D3-B81B-481D-8A2B-38DFD7FA7A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87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805D3-B81B-481D-8A2B-38DFD7FA7A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47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A5060-C9D4-40EF-BE80-4349AD524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CFAF64-9FF6-42EE-A6DE-5334F5D5D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525189-26DC-4D2B-970D-38C9D73E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24562-2729-4031-93D3-893D6EF4E5F6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8D836A-0EA0-452E-B5B9-6EF96003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B9EC16-C4C8-46B5-B8A0-43CDC8618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C66-9315-48DF-878F-8CBA0DD1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60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5C9332-314D-4EEA-A35B-1E6699BF8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1D4A693-F0DF-46B4-89CA-F67EF5B8B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279654-66D9-4197-BDBE-586716E04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24562-2729-4031-93D3-893D6EF4E5F6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9FE57B-98F2-4C4F-995A-8B9E11D6E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060733-F0FF-4CCD-A4E3-CA55AD76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C66-9315-48DF-878F-8CBA0DD1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9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8BFAAF9-2B94-4698-8CB9-1D4291635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93EB7F-35CA-43BE-9A90-E1DD4CBA5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9AC25D-F64D-4CF8-AF31-B239AC0C3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24562-2729-4031-93D3-893D6EF4E5F6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11D1CE-0D9A-499F-85E8-7E44F0A20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CBC1E6-4519-4A32-AE8F-C284B9C2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C66-9315-48DF-878F-8CBA0DD1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24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AF61C-72BF-4E0D-86C0-88CA6414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243357-C5F6-4B1E-9128-340886023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164C94-207D-49AB-9235-5B5CD4935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24562-2729-4031-93D3-893D6EF4E5F6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7924A9-F0A3-4A8B-9767-AA80390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01D58A-239F-43DB-BC1F-F39E6B7D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C66-9315-48DF-878F-8CBA0DD1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8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8520D-6E4D-421B-8EFC-E6C7D0771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CE4291-DCFE-4393-B9AF-FFC7C07AD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80F9C7-0907-4E37-9526-8A3975F6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24562-2729-4031-93D3-893D6EF4E5F6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1A0847-D0E6-40E3-ADBA-361F2CA6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61DCE8-E0A6-4717-B754-7D5BEFAA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C66-9315-48DF-878F-8CBA0DD1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89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AB9137-2EA4-4794-9EC7-AF03D6EF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A3665F-AA3F-4D82-AF38-AF62D1E25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40A4C1-44E6-47AF-B245-BCD6C715B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D53C67-4E5F-4073-8464-4C210E68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24562-2729-4031-93D3-893D6EF4E5F6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E2C52E-B999-4946-8C76-B6C54B71E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074FF4-0B6B-4426-9680-EE313424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C66-9315-48DF-878F-8CBA0DD1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77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F00A1C-F551-4D80-94DD-889614EE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E8A8AA-1914-4ED3-BE92-C2C20B764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C4A0C9-F208-4F5F-84DB-DD63222F2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23574C-342E-48B9-9B5F-343CB1F763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5B8BFD-1FC0-4C0D-AEDE-386BCA5B6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2B1B154-8BB1-4B6D-8FCB-8BE07DA60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24562-2729-4031-93D3-893D6EF4E5F6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D7DC8FC-5AAF-43F0-A24F-3E5A74046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6A55084-FCD3-46F5-A476-400C6EEB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C66-9315-48DF-878F-8CBA0DD1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1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8ED3AD-747D-4EC9-BA08-8B45FC89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5A9CFA0-4C3E-4C9F-9CB0-7FCA89A16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24562-2729-4031-93D3-893D6EF4E5F6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05C2370-1F59-4199-A9B4-4E3304993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63EF99-2CB9-4150-9F1E-D8A89B89B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C66-9315-48DF-878F-8CBA0DD1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0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39880CA-7B44-499C-BD8E-4B25C003A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24562-2729-4031-93D3-893D6EF4E5F6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C762108-7EB2-49AC-B6C3-5611E1282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83474C-9293-45C0-BCAC-862A607A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C66-9315-48DF-878F-8CBA0DD1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14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33BE1-3365-419D-9180-1D38214EC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697EF0-90E3-455D-990A-39A2EC3A9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914C4B-6098-40AC-A712-617B53556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28B15A3-66C2-4177-A7AB-8F6F4B3F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24562-2729-4031-93D3-893D6EF4E5F6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E8A951-D712-452B-81E8-2AF21605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ABE210A-AAFD-428E-8275-94680F57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C66-9315-48DF-878F-8CBA0DD1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88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2C372-772A-41A5-976E-D125A3A28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7547BCA-4789-466D-A02E-6E51ADD70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54F3740-1217-4CE5-A266-E7A17569F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52B2D3-DAFE-45E7-8F0F-FABE25BDF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24562-2729-4031-93D3-893D6EF4E5F6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AE7E6B-C564-4C58-A561-1AB3B7576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0825E7-AFD5-4EE1-B983-DB142EF13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C66-9315-48DF-878F-8CBA0DD1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5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00E228-578F-4E06-A4A6-2783D73DA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26EDEC-2180-4D03-82B3-D7912F377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72EFF2-0D46-405D-B644-0B755C011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24562-2729-4031-93D3-893D6EF4E5F6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0F30DB-C84E-42C4-B663-BF4F6D0FA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6574BC-194E-4BFD-8471-BF5669CE4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C66-9315-48DF-878F-8CBA0DD1A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36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BC389-51E9-423A-9B43-3F69791CD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063"/>
            <a:ext cx="9144000" cy="389076"/>
          </a:xfrm>
        </p:spPr>
        <p:txBody>
          <a:bodyPr>
            <a:normAutofit/>
          </a:bodyPr>
          <a:lstStyle/>
          <a:p>
            <a:r>
              <a:rPr lang="ru-RU" sz="2000" b="1" cap="all" spc="25" dirty="0">
                <a:latin typeface="Times New Roman" panose="02020603050405020304" pitchFamily="18" charset="0"/>
                <a:ea typeface="Calibri" panose="020F0502020204030204" pitchFamily="34" charset="0"/>
              </a:rPr>
              <a:t>БЕЛОРУССКИЙ ГОСУДАРСТВЕННЫЙ УНИВЕРСИТЕТ</a:t>
            </a:r>
            <a:endParaRPr lang="en-US" sz="2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D0E5C12-06E4-44C6-BA78-9A9A0D4A2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5139"/>
            <a:ext cx="9144000" cy="824188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прикладной математики и информатики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информационных систем управления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2BC6713E-EA98-4BCE-B62A-A082EBC0CD99}"/>
              </a:ext>
            </a:extLst>
          </p:cNvPr>
          <p:cNvSpPr txBox="1">
            <a:spLocks/>
          </p:cNvSpPr>
          <p:nvPr/>
        </p:nvSpPr>
        <p:spPr>
          <a:xfrm>
            <a:off x="1368287" y="2363200"/>
            <a:ext cx="9455426" cy="2042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Полочанина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Евгения Денисовна</a:t>
            </a:r>
          </a:p>
          <a:p>
            <a:pPr>
              <a:spcBef>
                <a:spcPts val="0"/>
              </a:spcBef>
            </a:pPr>
            <a:endParaRPr lang="ru-RU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СИНТЕЗ ИЗОБРАЖЕНИЙ ПРИ ПОМОЩИ ГЕНЕРАТИВНО-СОСТЯЗАТЕЛЬНЫХ СЕТЕЙ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6788B85F-CE8C-4147-8619-B20FBCEAC68A}"/>
              </a:ext>
            </a:extLst>
          </p:cNvPr>
          <p:cNvSpPr txBox="1">
            <a:spLocks/>
          </p:cNvSpPr>
          <p:nvPr/>
        </p:nvSpPr>
        <p:spPr>
          <a:xfrm>
            <a:off x="7089913" y="4495800"/>
            <a:ext cx="5102087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</a:t>
            </a:r>
          </a:p>
          <a:p>
            <a:pPr algn="l">
              <a:spcBef>
                <a:spcPts val="60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Конах В.В.,</a:t>
            </a:r>
          </a:p>
          <a:p>
            <a:pPr algn="l">
              <a:spcBef>
                <a:spcPts val="60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старший преподаватель кафедры ИСУ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178D86D1-4536-4CC5-A2A0-F797A3749C2F}"/>
              </a:ext>
            </a:extLst>
          </p:cNvPr>
          <p:cNvSpPr txBox="1">
            <a:spLocks/>
          </p:cNvSpPr>
          <p:nvPr/>
        </p:nvSpPr>
        <p:spPr>
          <a:xfrm>
            <a:off x="1524000" y="5963962"/>
            <a:ext cx="9144000" cy="824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Минск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D14C85-00E7-46A0-B97F-968546992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353" y="1406529"/>
            <a:ext cx="567295" cy="74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25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6E5EB-29E0-431E-9087-13E04C712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63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cs typeface="Times New Roman" panose="02020603050405020304" pitchFamily="18" charset="0"/>
              </a:rPr>
              <a:t>Сравнение сгенерированных и реальных изображений на наборе данных </a:t>
            </a:r>
            <a:r>
              <a:rPr lang="en-US" sz="4000" b="1" dirty="0">
                <a:cs typeface="Times New Roman" panose="02020603050405020304" pitchFamily="18" charset="0"/>
              </a:rPr>
              <a:t>Fashion MNIST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6ABA5A63-2CD1-452D-8395-FC927E631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03" y="1977728"/>
            <a:ext cx="10686194" cy="3759796"/>
          </a:xfrm>
        </p:spPr>
      </p:pic>
    </p:spTree>
    <p:extLst>
      <p:ext uri="{BB962C8B-B14F-4D97-AF65-F5344CB8AC3E}">
        <p14:creationId xmlns:p14="http://schemas.microsoft.com/office/powerpoint/2010/main" val="107215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Объект 2">
            <a:extLst>
              <a:ext uri="{FF2B5EF4-FFF2-40B4-BE49-F238E27FC236}">
                <a16:creationId xmlns:a16="http://schemas.microsoft.com/office/drawing/2014/main" id="{38A784D7-0249-47EA-895D-8BF264964CE5}"/>
              </a:ext>
            </a:extLst>
          </p:cNvPr>
          <p:cNvSpPr txBox="1">
            <a:spLocks/>
          </p:cNvSpPr>
          <p:nvPr/>
        </p:nvSpPr>
        <p:spPr>
          <a:xfrm>
            <a:off x="0" y="6136860"/>
            <a:ext cx="12192000" cy="585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400" dirty="0">
                <a:cs typeface="Times New Roman" panose="02020603050405020304" pitchFamily="18" charset="0"/>
              </a:rPr>
              <a:t>Результат работы сети на наборе данных </a:t>
            </a:r>
            <a:r>
              <a:rPr lang="en-US" sz="2400" dirty="0">
                <a:cs typeface="Times New Roman" panose="02020603050405020304" pitchFamily="18" charset="0"/>
              </a:rPr>
              <a:t>CIFAR-10</a:t>
            </a:r>
            <a:r>
              <a:rPr lang="ru-RU" sz="2400" dirty="0">
                <a:cs typeface="Times New Roman" panose="02020603050405020304" pitchFamily="18" charset="0"/>
              </a:rPr>
              <a:t> (</a:t>
            </a:r>
            <a:r>
              <a:rPr lang="en-US" sz="2400" dirty="0">
                <a:cs typeface="Times New Roman" panose="02020603050405020304" pitchFamily="18" charset="0"/>
              </a:rPr>
              <a:t>20</a:t>
            </a:r>
            <a:r>
              <a:rPr lang="ru-RU" sz="2400" dirty="0">
                <a:cs typeface="Times New Roman" panose="02020603050405020304" pitchFamily="18" charset="0"/>
              </a:rPr>
              <a:t>000 итераций)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B30AD27-9F71-49FC-9A50-0965B9BD9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" t="1576" r="1254"/>
          <a:stretch>
            <a:fillRect/>
          </a:stretch>
        </p:blipFill>
        <p:spPr>
          <a:xfrm>
            <a:off x="1525199" y="344679"/>
            <a:ext cx="9141602" cy="5691941"/>
          </a:xfrm>
        </p:spPr>
      </p:pic>
    </p:spTree>
    <p:extLst>
      <p:ext uri="{BB962C8B-B14F-4D97-AF65-F5344CB8AC3E}">
        <p14:creationId xmlns:p14="http://schemas.microsoft.com/office/powerpoint/2010/main" val="2468487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6E5EB-29E0-431E-9087-13E04C712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63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cs typeface="Times New Roman" panose="02020603050405020304" pitchFamily="18" charset="0"/>
              </a:rPr>
              <a:t>Сравнение сгенерированных и реальных изображений на наборе данных </a:t>
            </a:r>
            <a:r>
              <a:rPr lang="en-US" sz="4000" b="1" dirty="0">
                <a:cs typeface="Times New Roman" panose="02020603050405020304" pitchFamily="18" charset="0"/>
              </a:rPr>
              <a:t>CIFAR-10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6ABA5A63-2CD1-452D-8395-FC927E631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03" y="2002565"/>
            <a:ext cx="10686194" cy="3710121"/>
          </a:xfrm>
        </p:spPr>
      </p:pic>
    </p:spTree>
    <p:extLst>
      <p:ext uri="{BB962C8B-B14F-4D97-AF65-F5344CB8AC3E}">
        <p14:creationId xmlns:p14="http://schemas.microsoft.com/office/powerpoint/2010/main" val="3459511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6E5EB-29E0-431E-9087-13E04C712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839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cs typeface="Times New Roman" panose="02020603050405020304" pitchFamily="18" charset="0"/>
              </a:rPr>
              <a:t>Применимость</a:t>
            </a:r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D757C1-9425-47C1-A9D8-6E5EC5B25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533"/>
            <a:ext cx="10515600" cy="4613206"/>
          </a:xfrm>
        </p:spPr>
        <p:txBody>
          <a:bodyPr anchor="ctr">
            <a:noAutofit/>
          </a:bodyPr>
          <a:lstStyle/>
          <a:p>
            <a:r>
              <a:rPr lang="ru-RU" sz="3200" dirty="0">
                <a:cs typeface="Times New Roman" panose="02020603050405020304" pitchFamily="18" charset="0"/>
              </a:rPr>
              <a:t>Разработанная сеть применима для генерации изображений на различных наборах данных</a:t>
            </a:r>
            <a:r>
              <a:rPr lang="en-US" sz="3200" dirty="0">
                <a:cs typeface="Times New Roman" panose="02020603050405020304" pitchFamily="18" charset="0"/>
              </a:rPr>
              <a:t>;</a:t>
            </a:r>
            <a:endParaRPr lang="ru-RU" sz="3200" dirty="0">
              <a:cs typeface="Times New Roman" panose="02020603050405020304" pitchFamily="18" charset="0"/>
            </a:endParaRPr>
          </a:p>
          <a:p>
            <a:r>
              <a:rPr lang="ru-RU" sz="3200" dirty="0">
                <a:cs typeface="Times New Roman" panose="02020603050405020304" pitchFamily="18" charset="0"/>
              </a:rPr>
              <a:t>Лучше всего разработанная сеть работает на чёрно-белых изображениях с однообразными в пределах класса данными (</a:t>
            </a:r>
            <a:r>
              <a:rPr lang="en-US" sz="3200" dirty="0">
                <a:cs typeface="Times New Roman" panose="02020603050405020304" pitchFamily="18" charset="0"/>
              </a:rPr>
              <a:t>MNIST</a:t>
            </a:r>
            <a:r>
              <a:rPr lang="ru-RU" sz="3200" dirty="0">
                <a:cs typeface="Times New Roman" panose="02020603050405020304" pitchFamily="18" charset="0"/>
              </a:rPr>
              <a:t>, </a:t>
            </a:r>
            <a:r>
              <a:rPr lang="en-US" sz="3200" dirty="0">
                <a:cs typeface="Times New Roman" panose="02020603050405020304" pitchFamily="18" charset="0"/>
              </a:rPr>
              <a:t>Fashion MNIST</a:t>
            </a:r>
            <a:r>
              <a:rPr lang="ru-RU" sz="3200" dirty="0">
                <a:cs typeface="Times New Roman" panose="02020603050405020304" pitchFamily="18" charset="0"/>
              </a:rPr>
              <a:t>)</a:t>
            </a:r>
            <a:r>
              <a:rPr lang="en-US" sz="3200" dirty="0">
                <a:cs typeface="Times New Roman" panose="02020603050405020304" pitchFamily="18" charset="0"/>
              </a:rPr>
              <a:t>;</a:t>
            </a:r>
            <a:r>
              <a:rPr lang="ru-RU" sz="3200" dirty="0">
                <a:cs typeface="Times New Roman" panose="02020603050405020304" pitchFamily="18" charset="0"/>
              </a:rPr>
              <a:t> </a:t>
            </a:r>
          </a:p>
          <a:p>
            <a:r>
              <a:rPr lang="ru-RU" sz="3200" dirty="0">
                <a:cs typeface="Times New Roman" panose="02020603050405020304" pitchFamily="18" charset="0"/>
              </a:rPr>
              <a:t>В случае более сложных данных рекомендуется обучать сеть отдельно на каждом классе.</a:t>
            </a:r>
            <a:endParaRPr lang="en-US" sz="32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507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6E5EB-29E0-431E-9087-13E04C712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839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cs typeface="Times New Roman" panose="02020603050405020304" pitchFamily="18" charset="0"/>
              </a:rPr>
              <a:t>Заключение</a:t>
            </a:r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D757C1-9425-47C1-A9D8-6E5EC5B25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303330"/>
            <a:ext cx="11220450" cy="490718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200" dirty="0">
                <a:cs typeface="Times New Roman" panose="02020603050405020304" pitchFamily="18" charset="0"/>
              </a:rPr>
              <a:t>Разработан алгоритм </a:t>
            </a:r>
            <a:r>
              <a:rPr lang="ru-RU" sz="3200" dirty="0" err="1">
                <a:cs typeface="Times New Roman" panose="02020603050405020304" pitchFamily="18" charset="0"/>
              </a:rPr>
              <a:t>свёрточной</a:t>
            </a:r>
            <a:r>
              <a:rPr lang="ru-RU" sz="3200" dirty="0">
                <a:cs typeface="Times New Roman" panose="02020603050405020304" pitchFamily="18" charset="0"/>
              </a:rPr>
              <a:t> генеративно-состязательной сети со вспомогательным классификатором</a:t>
            </a:r>
            <a:r>
              <a:rPr lang="en-US" sz="3200" dirty="0">
                <a:cs typeface="Times New Roman" panose="02020603050405020304" pitchFamily="18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dirty="0">
                <a:cs typeface="Times New Roman" panose="02020603050405020304" pitchFamily="18" charset="0"/>
              </a:rPr>
              <a:t>С помощью разработанной сети были сгенерированы изображения на основе наборов данных </a:t>
            </a:r>
            <a:r>
              <a:rPr lang="en-US" sz="3200" dirty="0">
                <a:cs typeface="Times New Roman" panose="02020603050405020304" pitchFamily="18" charset="0"/>
              </a:rPr>
              <a:t>MNIST</a:t>
            </a:r>
            <a:r>
              <a:rPr lang="ru-RU" sz="3200" dirty="0">
                <a:cs typeface="Times New Roman" panose="02020603050405020304" pitchFamily="18" charset="0"/>
              </a:rPr>
              <a:t>, </a:t>
            </a:r>
            <a:r>
              <a:rPr lang="en-US" sz="3200" dirty="0">
                <a:cs typeface="Times New Roman" panose="02020603050405020304" pitchFamily="18" charset="0"/>
              </a:rPr>
              <a:t>Fashion MNIST </a:t>
            </a:r>
            <a:r>
              <a:rPr lang="ru-RU" sz="3200" dirty="0">
                <a:cs typeface="Times New Roman" panose="02020603050405020304" pitchFamily="18" charset="0"/>
              </a:rPr>
              <a:t>и </a:t>
            </a:r>
            <a:r>
              <a:rPr lang="en-US" sz="3200" dirty="0">
                <a:cs typeface="Times New Roman" panose="02020603050405020304" pitchFamily="18" charset="0"/>
              </a:rPr>
              <a:t>CIFAR</a:t>
            </a:r>
            <a:r>
              <a:rPr lang="ru-RU" sz="3200" dirty="0">
                <a:cs typeface="Times New Roman" panose="02020603050405020304" pitchFamily="18" charset="0"/>
              </a:rPr>
              <a:t>-10</a:t>
            </a:r>
            <a:r>
              <a:rPr lang="en-US" sz="3200" dirty="0">
                <a:cs typeface="Times New Roman" panose="02020603050405020304" pitchFamily="18" charset="0"/>
              </a:rPr>
              <a:t>;</a:t>
            </a:r>
            <a:r>
              <a:rPr lang="ru-RU" sz="3200" dirty="0"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dirty="0">
                <a:cs typeface="Times New Roman" panose="02020603050405020304" pitchFamily="18" charset="0"/>
              </a:rPr>
              <a:t>Результаты разработанной сети превзошли результаты открытой реализации</a:t>
            </a:r>
            <a:r>
              <a:rPr lang="en-US" sz="3200" dirty="0">
                <a:cs typeface="Times New Roman" panose="02020603050405020304" pitchFamily="18" charset="0"/>
              </a:rPr>
              <a:t> </a:t>
            </a:r>
            <a:r>
              <a:rPr lang="ru-RU" sz="3200" dirty="0">
                <a:cs typeface="Times New Roman" panose="02020603050405020304" pitchFamily="18" charset="0"/>
              </a:rPr>
              <a:t>по качеству сгенерированных изображений</a:t>
            </a:r>
            <a:r>
              <a:rPr lang="en-US" sz="3200">
                <a:cs typeface="Times New Roman" panose="02020603050405020304" pitchFamily="18" charset="0"/>
              </a:rPr>
              <a:t>; </a:t>
            </a:r>
            <a:endParaRPr lang="ru-RU" sz="3200" dirty="0"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3200" dirty="0">
                <a:cs typeface="Times New Roman" panose="02020603050405020304" pitchFamily="18" charset="0"/>
              </a:rPr>
              <a:t>Разработанная сеть применима для синтеза изображений на различных наборах данных.</a:t>
            </a:r>
            <a:endParaRPr lang="en-US" sz="32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81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6E5EB-29E0-431E-9087-13E04C712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839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cs typeface="Times New Roman" panose="02020603050405020304" pitchFamily="18" charset="0"/>
              </a:rPr>
              <a:t>Цели и задачи</a:t>
            </a:r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D757C1-9425-47C1-A9D8-6E5EC5B25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330" y="1417983"/>
            <a:ext cx="10515600" cy="46132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b="1" dirty="0">
                <a:cs typeface="Times New Roman" panose="02020603050405020304" pitchFamily="18" charset="0"/>
              </a:rPr>
              <a:t>Цель</a:t>
            </a:r>
            <a:r>
              <a:rPr lang="ru-RU" sz="3200" dirty="0">
                <a:cs typeface="Times New Roman" panose="02020603050405020304" pitchFamily="18" charset="0"/>
              </a:rPr>
              <a:t>: изучить принципы построения генеративно-состязательных сетей (GAN)</a:t>
            </a:r>
          </a:p>
          <a:p>
            <a:pPr marL="0" indent="0">
              <a:buNone/>
            </a:pPr>
            <a:r>
              <a:rPr lang="ru-RU" sz="3200" b="1" dirty="0">
                <a:cs typeface="Times New Roman" panose="02020603050405020304" pitchFamily="18" charset="0"/>
              </a:rPr>
              <a:t>Задачи:</a:t>
            </a:r>
          </a:p>
          <a:p>
            <a:r>
              <a:rPr lang="ru-RU" sz="3200" dirty="0">
                <a:cs typeface="Times New Roman" panose="02020603050405020304" pitchFamily="18" charset="0"/>
              </a:rPr>
              <a:t>разработать генеративно-состязательную сеть для синтеза изображений на основе набора данных MNIST</a:t>
            </a:r>
            <a:r>
              <a:rPr lang="en-US" sz="3200" dirty="0">
                <a:cs typeface="Times New Roman" panose="02020603050405020304" pitchFamily="18" charset="0"/>
              </a:rPr>
              <a:t>;</a:t>
            </a:r>
            <a:endParaRPr lang="ru-RU" sz="3200" dirty="0">
              <a:cs typeface="Times New Roman" panose="02020603050405020304" pitchFamily="18" charset="0"/>
            </a:endParaRPr>
          </a:p>
          <a:p>
            <a:r>
              <a:rPr lang="ru-RU" sz="3200" dirty="0">
                <a:cs typeface="Times New Roman" panose="02020603050405020304" pitchFamily="18" charset="0"/>
              </a:rPr>
              <a:t>проверить эффективность разработанной сети на наборах данных </a:t>
            </a:r>
            <a:r>
              <a:rPr lang="ru-RU" sz="3200" dirty="0" err="1">
                <a:cs typeface="Times New Roman" panose="02020603050405020304" pitchFamily="18" charset="0"/>
              </a:rPr>
              <a:t>Fashion</a:t>
            </a:r>
            <a:r>
              <a:rPr lang="ru-RU" sz="3200" dirty="0">
                <a:cs typeface="Times New Roman" panose="02020603050405020304" pitchFamily="18" charset="0"/>
              </a:rPr>
              <a:t> MNIST и CIFAR-10</a:t>
            </a:r>
            <a:r>
              <a:rPr lang="en-US" sz="3200" dirty="0">
                <a:cs typeface="Times New Roman" panose="02020603050405020304" pitchFamily="18" charset="0"/>
              </a:rPr>
              <a:t>;</a:t>
            </a:r>
            <a:endParaRPr lang="ru-RU" sz="3200" dirty="0">
              <a:cs typeface="Times New Roman" panose="02020603050405020304" pitchFamily="18" charset="0"/>
            </a:endParaRPr>
          </a:p>
          <a:p>
            <a:r>
              <a:rPr lang="ru-RU" sz="3200" dirty="0">
                <a:cs typeface="Times New Roman" panose="02020603050405020304" pitchFamily="18" charset="0"/>
              </a:rPr>
              <a:t>сравнить полученные результаты с результатами открытой</a:t>
            </a:r>
            <a:r>
              <a:rPr lang="ru-RU" dirty="0"/>
              <a:t> </a:t>
            </a:r>
            <a:r>
              <a:rPr lang="ru-RU" sz="3200" dirty="0">
                <a:cs typeface="Times New Roman" panose="02020603050405020304" pitchFamily="18" charset="0"/>
              </a:rPr>
              <a:t>реализации</a:t>
            </a:r>
            <a:r>
              <a:rPr lang="ru-RU" sz="3200" baseline="30000" dirty="0">
                <a:cs typeface="Times New Roman" panose="02020603050405020304" pitchFamily="18" charset="0"/>
              </a:rPr>
              <a:t>*</a:t>
            </a:r>
            <a:r>
              <a:rPr lang="en-US" sz="3200" dirty="0">
                <a:cs typeface="Times New Roman" panose="02020603050405020304" pitchFamily="18" charset="0"/>
              </a:rPr>
              <a:t>.</a:t>
            </a:r>
            <a:endParaRPr lang="ru-RU" sz="3200" dirty="0"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4337127C-3FD0-4946-B002-96FAF31A6E6B}"/>
              </a:ext>
            </a:extLst>
          </p:cNvPr>
          <p:cNvSpPr txBox="1">
            <a:spLocks/>
          </p:cNvSpPr>
          <p:nvPr/>
        </p:nvSpPr>
        <p:spPr>
          <a:xfrm>
            <a:off x="871330" y="6216650"/>
            <a:ext cx="10515600" cy="594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https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eriklindernoren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blob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acgan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acgan</a:t>
            </a: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endParaRPr lang="ru-RU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69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6E5EB-29E0-431E-9087-13E04C712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7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cs typeface="Times New Roman" panose="02020603050405020304" pitchFamily="18" charset="0"/>
              </a:rPr>
              <a:t>Оригинальная архитектура </a:t>
            </a:r>
            <a:r>
              <a:rPr lang="en-US" sz="4000" b="1" dirty="0">
                <a:cs typeface="Times New Roman" panose="02020603050405020304" pitchFamily="18" charset="0"/>
              </a:rPr>
              <a:t>GAN</a:t>
            </a:r>
          </a:p>
        </p:txBody>
      </p:sp>
      <p:pic>
        <p:nvPicPr>
          <p:cNvPr id="26" name="Объект 25">
            <a:extLst>
              <a:ext uri="{FF2B5EF4-FFF2-40B4-BE49-F238E27FC236}">
                <a16:creationId xmlns:a16="http://schemas.microsoft.com/office/drawing/2014/main" id="{B7E4364F-DFDC-4EEE-AF4A-BF4694BFA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" y="1476279"/>
            <a:ext cx="11022278" cy="4167780"/>
          </a:xfrm>
        </p:spPr>
      </p:pic>
    </p:spTree>
    <p:extLst>
      <p:ext uri="{BB962C8B-B14F-4D97-AF65-F5344CB8AC3E}">
        <p14:creationId xmlns:p14="http://schemas.microsoft.com/office/powerpoint/2010/main" val="422175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6E5EB-29E0-431E-9087-13E04C71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b="1" dirty="0">
                <a:cs typeface="Times New Roman" panose="02020603050405020304" pitchFamily="18" charset="0"/>
              </a:rPr>
              <a:t>Глубокая </a:t>
            </a:r>
            <a:r>
              <a:rPr lang="ru-RU" sz="4000" b="1" dirty="0" err="1">
                <a:cs typeface="Times New Roman" panose="02020603050405020304" pitchFamily="18" charset="0"/>
              </a:rPr>
              <a:t>свёрточная</a:t>
            </a:r>
            <a:r>
              <a:rPr lang="ru-RU" sz="4000" b="1" dirty="0">
                <a:cs typeface="Times New Roman" panose="02020603050405020304" pitchFamily="18" charset="0"/>
              </a:rPr>
              <a:t> </a:t>
            </a:r>
            <a:r>
              <a:rPr lang="en-US" sz="4000" b="1" dirty="0">
                <a:cs typeface="Times New Roman" panose="02020603050405020304" pitchFamily="18" charset="0"/>
              </a:rPr>
              <a:t>GAN</a:t>
            </a:r>
            <a:r>
              <a:rPr lang="ru-RU" sz="4000" b="1" dirty="0">
                <a:cs typeface="Times New Roman" panose="02020603050405020304" pitchFamily="18" charset="0"/>
              </a:rPr>
              <a:t> </a:t>
            </a:r>
            <a:br>
              <a:rPr lang="ru-RU" sz="4000" b="1" dirty="0">
                <a:cs typeface="Times New Roman" panose="02020603050405020304" pitchFamily="18" charset="0"/>
              </a:rPr>
            </a:br>
            <a:r>
              <a:rPr lang="ru-RU" sz="4000" b="1" dirty="0">
                <a:cs typeface="Times New Roman" panose="02020603050405020304" pitchFamily="18" charset="0"/>
              </a:rPr>
              <a:t>со вспомогательным классификатором</a:t>
            </a:r>
            <a:endParaRPr lang="en-US" sz="4000" b="1" dirty="0">
              <a:cs typeface="Times New Roman" panose="02020603050405020304" pitchFamily="18" charset="0"/>
            </a:endParaRPr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5A97B57F-6E1E-4940-B00A-79E039885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1994479"/>
            <a:ext cx="11018520" cy="3733547"/>
          </a:xfrm>
        </p:spPr>
      </p:pic>
    </p:spTree>
    <p:extLst>
      <p:ext uri="{BB962C8B-B14F-4D97-AF65-F5344CB8AC3E}">
        <p14:creationId xmlns:p14="http://schemas.microsoft.com/office/powerpoint/2010/main" val="156867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6E5EB-29E0-431E-9087-13E04C712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839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cs typeface="Times New Roman" panose="02020603050405020304" pitchFamily="18" charset="0"/>
              </a:rPr>
              <a:t>Улучшения</a:t>
            </a:r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D757C1-9425-47C1-A9D8-6E5EC5B25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533"/>
            <a:ext cx="10515600" cy="4613206"/>
          </a:xfrm>
        </p:spPr>
        <p:txBody>
          <a:bodyPr anchor="ctr">
            <a:noAutofit/>
          </a:bodyPr>
          <a:lstStyle/>
          <a:p>
            <a:r>
              <a:rPr lang="ru-RU" sz="3200" dirty="0">
                <a:cs typeface="Times New Roman" panose="02020603050405020304" pitchFamily="18" charset="0"/>
              </a:rPr>
              <a:t>изменена структура сети (количество слоёв, количество и размер фильтров в </a:t>
            </a:r>
            <a:r>
              <a:rPr lang="ru-RU" sz="3200" dirty="0" err="1">
                <a:cs typeface="Times New Roman" panose="02020603050405020304" pitchFamily="18" charset="0"/>
              </a:rPr>
              <a:t>свёрточных</a:t>
            </a:r>
            <a:r>
              <a:rPr lang="ru-RU" sz="3200" dirty="0">
                <a:cs typeface="Times New Roman" panose="02020603050405020304" pitchFamily="18" charset="0"/>
              </a:rPr>
              <a:t> слоях);</a:t>
            </a:r>
          </a:p>
          <a:p>
            <a:r>
              <a:rPr lang="ru-RU" sz="3200" dirty="0">
                <a:cs typeface="Times New Roman" panose="02020603050405020304" pitchFamily="18" charset="0"/>
              </a:rPr>
              <a:t>два шага обучения генератора на один шаг обучения дискриминатора;</a:t>
            </a:r>
          </a:p>
          <a:p>
            <a:r>
              <a:rPr lang="ru-RU" sz="3200" dirty="0">
                <a:cs typeface="Times New Roman" panose="02020603050405020304" pitchFamily="18" charset="0"/>
              </a:rPr>
              <a:t>добавлена случайность в процесс обучения (прореживание в слоях и случайный шум в метках);</a:t>
            </a:r>
          </a:p>
          <a:p>
            <a:r>
              <a:rPr lang="ru-RU" sz="3200" dirty="0">
                <a:cs typeface="Times New Roman" panose="02020603050405020304" pitchFamily="18" charset="0"/>
              </a:rPr>
              <a:t>применены некоторые эвристики.</a:t>
            </a:r>
            <a:endParaRPr lang="en-US" sz="32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89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BEB8635-59B7-4D1F-84EC-819262FBF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6" y="205127"/>
            <a:ext cx="11498066" cy="6570323"/>
          </a:xfrm>
        </p:spPr>
      </p:pic>
      <p:sp>
        <p:nvSpPr>
          <p:cNvPr id="13" name="Объект 2">
            <a:extLst>
              <a:ext uri="{FF2B5EF4-FFF2-40B4-BE49-F238E27FC236}">
                <a16:creationId xmlns:a16="http://schemas.microsoft.com/office/drawing/2014/main" id="{38A784D7-0249-47EA-895D-8BF264964CE5}"/>
              </a:ext>
            </a:extLst>
          </p:cNvPr>
          <p:cNvSpPr txBox="1">
            <a:spLocks/>
          </p:cNvSpPr>
          <p:nvPr/>
        </p:nvSpPr>
        <p:spPr>
          <a:xfrm>
            <a:off x="0" y="6155910"/>
            <a:ext cx="12192000" cy="585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>
                <a:cs typeface="Times New Roman" panose="02020603050405020304" pitchFamily="18" charset="0"/>
              </a:rPr>
              <a:t>Процесс обучения на наборе данных </a:t>
            </a:r>
            <a:r>
              <a:rPr lang="en-US" dirty="0">
                <a:cs typeface="Times New Roman" panose="02020603050405020304" pitchFamily="18" charset="0"/>
              </a:rPr>
              <a:t>MNIST</a:t>
            </a:r>
          </a:p>
        </p:txBody>
      </p:sp>
    </p:spTree>
    <p:extLst>
      <p:ext uri="{BB962C8B-B14F-4D97-AF65-F5344CB8AC3E}">
        <p14:creationId xmlns:p14="http://schemas.microsoft.com/office/powerpoint/2010/main" val="1069054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Объект 2">
            <a:extLst>
              <a:ext uri="{FF2B5EF4-FFF2-40B4-BE49-F238E27FC236}">
                <a16:creationId xmlns:a16="http://schemas.microsoft.com/office/drawing/2014/main" id="{38A784D7-0249-47EA-895D-8BF264964CE5}"/>
              </a:ext>
            </a:extLst>
          </p:cNvPr>
          <p:cNvSpPr txBox="1">
            <a:spLocks/>
          </p:cNvSpPr>
          <p:nvPr/>
        </p:nvSpPr>
        <p:spPr>
          <a:xfrm>
            <a:off x="-1" y="5863810"/>
            <a:ext cx="12192000" cy="585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>
                <a:cs typeface="Times New Roman" panose="02020603050405020304" pitchFamily="18" charset="0"/>
              </a:rPr>
              <a:t>График функций потерь генератора и дискриминатора</a:t>
            </a:r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CF7BA56-7F74-4594-B671-E2BF7EEB7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833" y="87541"/>
            <a:ext cx="8862333" cy="5856060"/>
          </a:xfrm>
        </p:spPr>
      </p:pic>
    </p:spTree>
    <p:extLst>
      <p:ext uri="{BB962C8B-B14F-4D97-AF65-F5344CB8AC3E}">
        <p14:creationId xmlns:p14="http://schemas.microsoft.com/office/powerpoint/2010/main" val="972377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6E5EB-29E0-431E-9087-13E04C712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63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cs typeface="Times New Roman" panose="02020603050405020304" pitchFamily="18" charset="0"/>
              </a:rPr>
              <a:t>Сравнение сгенерированных и реальных изображений на наборе данных </a:t>
            </a:r>
            <a:r>
              <a:rPr lang="en-US" sz="4000" b="1" dirty="0">
                <a:cs typeface="Times New Roman" panose="02020603050405020304" pitchFamily="18" charset="0"/>
              </a:rPr>
              <a:t>MNIST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6ABA5A63-2CD1-452D-8395-FC927E631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3" y="1974851"/>
            <a:ext cx="10685073" cy="3765550"/>
          </a:xfrm>
        </p:spPr>
      </p:pic>
    </p:spTree>
    <p:extLst>
      <p:ext uri="{BB962C8B-B14F-4D97-AF65-F5344CB8AC3E}">
        <p14:creationId xmlns:p14="http://schemas.microsoft.com/office/powerpoint/2010/main" val="545030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Объект 2">
            <a:extLst>
              <a:ext uri="{FF2B5EF4-FFF2-40B4-BE49-F238E27FC236}">
                <a16:creationId xmlns:a16="http://schemas.microsoft.com/office/drawing/2014/main" id="{38A784D7-0249-47EA-895D-8BF264964CE5}"/>
              </a:ext>
            </a:extLst>
          </p:cNvPr>
          <p:cNvSpPr txBox="1">
            <a:spLocks/>
          </p:cNvSpPr>
          <p:nvPr/>
        </p:nvSpPr>
        <p:spPr>
          <a:xfrm>
            <a:off x="0" y="6149560"/>
            <a:ext cx="12192000" cy="585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400" dirty="0">
                <a:cs typeface="Times New Roman" panose="02020603050405020304" pitchFamily="18" charset="0"/>
              </a:rPr>
              <a:t>Результат работы сети на наборе данных </a:t>
            </a:r>
            <a:r>
              <a:rPr lang="en-US" sz="2400" dirty="0">
                <a:cs typeface="Times New Roman" panose="02020603050405020304" pitchFamily="18" charset="0"/>
              </a:rPr>
              <a:t>Fashion MNIST</a:t>
            </a:r>
            <a:r>
              <a:rPr lang="ru-RU" sz="2400" dirty="0">
                <a:cs typeface="Times New Roman" panose="02020603050405020304" pitchFamily="18" charset="0"/>
              </a:rPr>
              <a:t> (15000 итераций)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B30AD27-9F71-49FC-9A50-0965B9BD9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2" t="12923" r="10085" b="9874"/>
          <a:stretch/>
        </p:blipFill>
        <p:spPr>
          <a:xfrm>
            <a:off x="1039368" y="409194"/>
            <a:ext cx="10113264" cy="5740365"/>
          </a:xfrm>
        </p:spPr>
      </p:pic>
    </p:spTree>
    <p:extLst>
      <p:ext uri="{BB962C8B-B14F-4D97-AF65-F5344CB8AC3E}">
        <p14:creationId xmlns:p14="http://schemas.microsoft.com/office/powerpoint/2010/main" val="30395621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3872</TotalTime>
  <Words>335</Words>
  <Application>Microsoft Office PowerPoint</Application>
  <PresentationFormat>Широкоэкранный</PresentationFormat>
  <Paragraphs>54</Paragraphs>
  <Slides>14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Тема Office</vt:lpstr>
      <vt:lpstr>БЕЛОРУССКИЙ ГОСУДАРСТВЕННЫЙ УНИВЕРСИТЕТ</vt:lpstr>
      <vt:lpstr>Цели и задачи</vt:lpstr>
      <vt:lpstr>Оригинальная архитектура GAN</vt:lpstr>
      <vt:lpstr>Глубокая свёрточная GAN  со вспомогательным классификатором</vt:lpstr>
      <vt:lpstr>Улучшения</vt:lpstr>
      <vt:lpstr>Презентация PowerPoint</vt:lpstr>
      <vt:lpstr>Презентация PowerPoint</vt:lpstr>
      <vt:lpstr>Сравнение сгенерированных и реальных изображений на наборе данных MNIST</vt:lpstr>
      <vt:lpstr>Презентация PowerPoint</vt:lpstr>
      <vt:lpstr>Сравнение сгенерированных и реальных изображений на наборе данных Fashion MNIST</vt:lpstr>
      <vt:lpstr>Презентация PowerPoint</vt:lpstr>
      <vt:lpstr>Сравнение сгенерированных и реальных изображений на наборе данных CIFAR-10</vt:lpstr>
      <vt:lpstr>Применимость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БЕЛОРУССКИЙ ГОСУДАРСТВЕННЫЙ УНИВЕРСИТЕТ</dc:title>
  <dc:creator>polochaninae@gmail.com</dc:creator>
  <cp:lastModifiedBy>polochaninae@gmail.com</cp:lastModifiedBy>
  <cp:revision>28</cp:revision>
  <dcterms:created xsi:type="dcterms:W3CDTF">2019-05-08T19:08:02Z</dcterms:created>
  <dcterms:modified xsi:type="dcterms:W3CDTF">2019-05-13T17:14:09Z</dcterms:modified>
</cp:coreProperties>
</file>